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65" r:id="rId5"/>
    <p:sldId id="266" r:id="rId6"/>
    <p:sldId id="267" r:id="rId7"/>
    <p:sldId id="268" r:id="rId8"/>
    <p:sldId id="270" r:id="rId9"/>
    <p:sldId id="272" r:id="rId10"/>
    <p:sldId id="274" r:id="rId11"/>
    <p:sldId id="276" r:id="rId12"/>
    <p:sldId id="277" r:id="rId13"/>
    <p:sldId id="279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4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89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37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2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84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5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27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88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90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14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2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5AD41-C583-204A-9FC4-6D4DC2816427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F8127-8FEB-0C40-9C76-A086CBA8D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7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ad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8" t="6558" r="19134" b="11960"/>
          <a:stretch/>
        </p:blipFill>
        <p:spPr>
          <a:xfrm>
            <a:off x="-1" y="-1698431"/>
            <a:ext cx="9144001" cy="94843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79333" y="4021981"/>
            <a:ext cx="5178824" cy="10706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219222" y="4021980"/>
            <a:ext cx="4938936" cy="10706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Adrian A. </a:t>
            </a:r>
            <a:r>
              <a:rPr lang="en-US" sz="2800" b="1" dirty="0" smtClean="0">
                <a:solidFill>
                  <a:srgbClr val="FFFFFF"/>
                </a:solidFill>
                <a:latin typeface="Century"/>
                <a:cs typeface="Century"/>
              </a:rPr>
              <a:t>Castellanos</a:t>
            </a:r>
          </a:p>
          <a:p>
            <a:pPr algn="l"/>
            <a:r>
              <a:rPr lang="en-US" sz="2800" b="1" dirty="0">
                <a:solidFill>
                  <a:srgbClr val="FFFFFF"/>
                </a:solidFill>
                <a:latin typeface="Century"/>
                <a:cs typeface="Century"/>
              </a:rPr>
              <a:t>OSOS 2017 Sept. 2</a:t>
            </a:r>
            <a:endParaRPr lang="en-US" sz="2800" dirty="0">
              <a:solidFill>
                <a:srgbClr val="FFFFFF"/>
              </a:solidFill>
              <a:latin typeface="Century"/>
              <a:cs typeface="Century"/>
            </a:endParaRPr>
          </a:p>
          <a:p>
            <a:pPr algn="l"/>
            <a:endParaRPr lang="en-US" sz="2800" dirty="0">
              <a:solidFill>
                <a:srgbClr val="FFFFFF"/>
              </a:solidFill>
              <a:latin typeface="Century"/>
              <a:cs typeface="Century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" y="571135"/>
            <a:ext cx="7791002" cy="2038808"/>
            <a:chOff x="-1" y="133693"/>
            <a:chExt cx="7791002" cy="2038808"/>
          </a:xfrm>
        </p:grpSpPr>
        <p:sp>
          <p:nvSpPr>
            <p:cNvPr id="7" name="Rectangle 6"/>
            <p:cNvSpPr/>
            <p:nvPr/>
          </p:nvSpPr>
          <p:spPr>
            <a:xfrm>
              <a:off x="-1" y="133693"/>
              <a:ext cx="7791002" cy="20388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1" y="145000"/>
              <a:ext cx="7791000" cy="202750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b="1" dirty="0" smtClean="0">
                  <a:solidFill>
                    <a:srgbClr val="FFFFFF"/>
                  </a:solidFill>
                  <a:latin typeface="Helvetica"/>
                  <a:cs typeface="Helvetica"/>
                </a:rPr>
                <a:t>Accessing biodiversity data repositories through R</a:t>
              </a:r>
              <a:endParaRPr lang="en-US" b="1" dirty="0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017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Mammals of Texas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How do the observations vary by county?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Does species richness vary by county?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err="1" smtClean="0">
                <a:solidFill>
                  <a:srgbClr val="FFFFFF"/>
                </a:solidFill>
                <a:latin typeface="Helvetica"/>
                <a:cs typeface="Helvetica"/>
              </a:rPr>
              <a:t>iNaturalist</a:t>
            </a:r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 Groups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Screen Shot 2017-08-30 at 10.26.1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6" y="3046801"/>
            <a:ext cx="9144000" cy="375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13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What: Open-data biodiversity information repository</a:t>
            </a:r>
          </a:p>
          <a:p>
            <a:r>
              <a:rPr lang="en-US" sz="2800" dirty="0" smtClean="0">
                <a:latin typeface="Century"/>
                <a:cs typeface="Century"/>
              </a:rPr>
              <a:t>Who: Natural history collections, citizen science projects, etc.</a:t>
            </a:r>
          </a:p>
          <a:p>
            <a:r>
              <a:rPr lang="en-US" sz="2400" dirty="0" smtClean="0">
                <a:latin typeface="Century"/>
                <a:cs typeface="Century"/>
              </a:rPr>
              <a:t>Organizes specimen records from multiple sources using </a:t>
            </a:r>
            <a:r>
              <a:rPr lang="en-US" sz="2400" dirty="0" err="1" smtClean="0">
                <a:latin typeface="Century"/>
                <a:cs typeface="Century"/>
              </a:rPr>
              <a:t>DarwinCore</a:t>
            </a:r>
            <a:r>
              <a:rPr lang="en-US" sz="2400" dirty="0" smtClean="0">
                <a:latin typeface="Century"/>
                <a:cs typeface="Century"/>
              </a:rPr>
              <a:t> search terms 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GBIF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75" y="4284561"/>
            <a:ext cx="3062162" cy="2418969"/>
          </a:xfrm>
          <a:prstGeom prst="rect">
            <a:avLst/>
          </a:prstGeom>
        </p:spPr>
      </p:pic>
      <p:pic>
        <p:nvPicPr>
          <p:cNvPr id="7" name="Picture 6" descr="GBIF-2015-full-stacked-displa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345" y="4328865"/>
            <a:ext cx="4515245" cy="217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25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Can be ornery at times, but works well</a:t>
            </a:r>
          </a:p>
          <a:p>
            <a:r>
              <a:rPr lang="en-US" sz="2800" dirty="0" smtClean="0">
                <a:latin typeface="Century"/>
                <a:cs typeface="Century"/>
              </a:rPr>
              <a:t>Main function to query GBIF is </a:t>
            </a:r>
            <a:r>
              <a:rPr lang="en-US" sz="2800" dirty="0" err="1" smtClean="0">
                <a:latin typeface="Century"/>
                <a:cs typeface="Century"/>
              </a:rPr>
              <a:t>occ_search</a:t>
            </a:r>
            <a:endParaRPr lang="en-US" sz="2800" dirty="0" smtClean="0">
              <a:latin typeface="Century"/>
              <a:cs typeface="Century"/>
            </a:endParaRP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Can choose terms to search with (</a:t>
            </a:r>
            <a:r>
              <a:rPr lang="en-US" sz="2400" dirty="0" err="1" smtClean="0">
                <a:latin typeface="Century"/>
                <a:cs typeface="Century"/>
              </a:rPr>
              <a:t>scientificName</a:t>
            </a:r>
            <a:r>
              <a:rPr lang="en-US" sz="2400" dirty="0" smtClean="0">
                <a:latin typeface="Century"/>
                <a:cs typeface="Century"/>
              </a:rPr>
              <a:t>, </a:t>
            </a:r>
            <a:r>
              <a:rPr lang="en-US" sz="2400" dirty="0" err="1" smtClean="0">
                <a:latin typeface="Century"/>
                <a:cs typeface="Century"/>
              </a:rPr>
              <a:t>taxonKey</a:t>
            </a:r>
            <a:r>
              <a:rPr lang="en-US" sz="2400" dirty="0" smtClean="0">
                <a:latin typeface="Century"/>
                <a:cs typeface="Century"/>
              </a:rPr>
              <a:t>, </a:t>
            </a:r>
            <a:r>
              <a:rPr lang="en-US" sz="2400" dirty="0" err="1" smtClean="0">
                <a:latin typeface="Century"/>
                <a:cs typeface="Century"/>
              </a:rPr>
              <a:t>institutionCode</a:t>
            </a:r>
            <a:r>
              <a:rPr lang="en-US" sz="2400" dirty="0" smtClean="0">
                <a:latin typeface="Century"/>
                <a:cs typeface="Century"/>
              </a:rPr>
              <a:t>, etc.)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Can grab only the fields you want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You can query only records with coordinate information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Can choose how many records you want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err="1" smtClean="0">
                <a:solidFill>
                  <a:srgbClr val="FFFFFF"/>
                </a:solidFill>
                <a:latin typeface="Helvetica"/>
                <a:cs typeface="Helvetica"/>
              </a:rPr>
              <a:t>rgbif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89715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entury"/>
                <a:cs typeface="Century"/>
              </a:rPr>
              <a:t>We are going to start in the best group: </a:t>
            </a:r>
            <a:r>
              <a:rPr lang="en-US" sz="2400" dirty="0" err="1" smtClean="0">
                <a:latin typeface="Century"/>
                <a:cs typeface="Century"/>
              </a:rPr>
              <a:t>Heteromyids</a:t>
            </a:r>
            <a:r>
              <a:rPr lang="en-US" sz="2400" dirty="0" smtClean="0">
                <a:latin typeface="Century"/>
                <a:cs typeface="Century"/>
              </a:rPr>
              <a:t>!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solidFill>
                  <a:srgbClr val="FFFFFF"/>
                </a:solidFill>
                <a:latin typeface="Helvetica"/>
                <a:cs typeface="Helvetica"/>
              </a:rPr>
              <a:t>Introduction to the horrors/wonders of </a:t>
            </a:r>
            <a:r>
              <a:rPr lang="en-US" sz="3600" dirty="0" err="1" smtClean="0">
                <a:solidFill>
                  <a:srgbClr val="FFFFFF"/>
                </a:solidFill>
                <a:latin typeface="Helvetica"/>
                <a:cs typeface="Helvetica"/>
              </a:rPr>
              <a:t>rgbif</a:t>
            </a:r>
            <a:r>
              <a:rPr lang="en-US" sz="3600" dirty="0" smtClean="0">
                <a:solidFill>
                  <a:srgbClr val="FFFFFF"/>
                </a:solidFill>
                <a:latin typeface="Helvetica"/>
                <a:cs typeface="Helvetica"/>
              </a:rPr>
              <a:t>!</a:t>
            </a:r>
            <a:endParaRPr lang="en-US" sz="3600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IMG_0387.2013-12-14_19483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b="21709"/>
          <a:stretch/>
        </p:blipFill>
        <p:spPr>
          <a:xfrm>
            <a:off x="1042866" y="2214143"/>
            <a:ext cx="7058268" cy="4387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30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9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Screen Shot 2017-08-17 at 2.25.4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" y="1296578"/>
            <a:ext cx="9136886" cy="4264844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8382134">
            <a:off x="3155980" y="2001118"/>
            <a:ext cx="1372723" cy="64138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54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You probably already use them!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What are large data repositories?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7" name="Picture 6" descr="154-origi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12" y="2174930"/>
            <a:ext cx="2654626" cy="2654626"/>
          </a:xfrm>
          <a:prstGeom prst="rect">
            <a:avLst/>
          </a:prstGeom>
        </p:spPr>
      </p:pic>
      <p:pic>
        <p:nvPicPr>
          <p:cNvPr id="8" name="Picture 7" descr="home_400x4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844" y="2440746"/>
            <a:ext cx="2285379" cy="2285379"/>
          </a:xfrm>
          <a:prstGeom prst="rect">
            <a:avLst/>
          </a:prstGeom>
        </p:spPr>
      </p:pic>
      <p:pic>
        <p:nvPicPr>
          <p:cNvPr id="9" name="Picture 8" descr="GBIF-2015-full-stacked-displa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826" y="4829556"/>
            <a:ext cx="4208389" cy="2028443"/>
          </a:xfrm>
          <a:prstGeom prst="rect">
            <a:avLst/>
          </a:prstGeom>
        </p:spPr>
      </p:pic>
      <p:pic>
        <p:nvPicPr>
          <p:cNvPr id="12" name="Picture 11" descr="logo256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029" y="4069492"/>
            <a:ext cx="1879973" cy="232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983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Why use anything?</a:t>
            </a:r>
          </a:p>
          <a:p>
            <a:r>
              <a:rPr lang="en-US" sz="2800" dirty="0" smtClean="0">
                <a:latin typeface="Century"/>
                <a:cs typeface="Century"/>
              </a:rPr>
              <a:t>Add samples to your study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Genetic data, phylogenetic trees, occurrence records</a:t>
            </a:r>
          </a:p>
          <a:p>
            <a:r>
              <a:rPr lang="en-US" sz="2800" dirty="0" smtClean="0">
                <a:latin typeface="Century"/>
                <a:cs typeface="Century"/>
              </a:rPr>
              <a:t>Provide context for your research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Species ranges</a:t>
            </a:r>
          </a:p>
          <a:p>
            <a:r>
              <a:rPr lang="en-US" sz="2800" dirty="0" smtClean="0">
                <a:latin typeface="Century"/>
                <a:cs typeface="Century"/>
              </a:rPr>
              <a:t>Decades or centuries of data!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Why use these resources?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50647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latin typeface="Century"/>
                <a:cs typeface="Century"/>
              </a:rPr>
              <a:t>iNaturalist</a:t>
            </a:r>
            <a:r>
              <a:rPr lang="en-US" sz="2800" dirty="0" smtClean="0">
                <a:latin typeface="Century"/>
                <a:cs typeface="Century"/>
              </a:rPr>
              <a:t> (</a:t>
            </a:r>
            <a:r>
              <a:rPr lang="en-US" sz="2800" dirty="0" err="1" smtClean="0">
                <a:latin typeface="Century"/>
                <a:cs typeface="Century"/>
              </a:rPr>
              <a:t>rinat</a:t>
            </a:r>
            <a:r>
              <a:rPr lang="en-US" sz="2800" dirty="0" smtClean="0">
                <a:latin typeface="Century"/>
                <a:cs typeface="Century"/>
              </a:rPr>
              <a:t> package)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Query for records of a single species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Query for all records in an </a:t>
            </a:r>
            <a:r>
              <a:rPr lang="en-US" sz="2400" dirty="0" err="1" smtClean="0">
                <a:latin typeface="Century"/>
                <a:cs typeface="Century"/>
              </a:rPr>
              <a:t>iNaturalist</a:t>
            </a:r>
            <a:r>
              <a:rPr lang="en-US" sz="2400" dirty="0" smtClean="0">
                <a:latin typeface="Century"/>
                <a:cs typeface="Century"/>
              </a:rPr>
              <a:t> project</a:t>
            </a:r>
          </a:p>
          <a:p>
            <a:r>
              <a:rPr lang="en-US" sz="2800" dirty="0" smtClean="0">
                <a:latin typeface="Century"/>
                <a:cs typeface="Century"/>
              </a:rPr>
              <a:t>GBIF (</a:t>
            </a:r>
            <a:r>
              <a:rPr lang="en-US" sz="2800" dirty="0" err="1" smtClean="0">
                <a:latin typeface="Century"/>
                <a:cs typeface="Century"/>
              </a:rPr>
              <a:t>rgbif</a:t>
            </a:r>
            <a:r>
              <a:rPr lang="en-US" sz="2800" dirty="0" smtClean="0">
                <a:latin typeface="Century"/>
                <a:cs typeface="Century"/>
              </a:rPr>
              <a:t> package)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Query for a single species and an entire family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Query for the entire BRTC mammal collection!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Species richness, observations, phylogenetic diversity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Module Outline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Q: “My neighbor just downloads .</a:t>
            </a:r>
            <a:r>
              <a:rPr lang="en-US" sz="2800" dirty="0" err="1" smtClean="0">
                <a:latin typeface="Century"/>
                <a:cs typeface="Century"/>
              </a:rPr>
              <a:t>csv</a:t>
            </a:r>
            <a:r>
              <a:rPr lang="en-US" sz="2800" dirty="0" smtClean="0">
                <a:latin typeface="Century"/>
                <a:cs typeface="Century"/>
              </a:rPr>
              <a:t> files from GBIF. Why do you have to make things so complicated?”</a:t>
            </a:r>
          </a:p>
          <a:p>
            <a:r>
              <a:rPr lang="en-US" sz="2800" dirty="0" smtClean="0">
                <a:latin typeface="Century"/>
                <a:cs typeface="Century"/>
              </a:rPr>
              <a:t>A: 1) No one likes Excel. 2) Those .</a:t>
            </a:r>
            <a:r>
              <a:rPr lang="en-US" sz="2800" dirty="0" err="1" smtClean="0">
                <a:latin typeface="Century"/>
                <a:cs typeface="Century"/>
              </a:rPr>
              <a:t>csv</a:t>
            </a:r>
            <a:r>
              <a:rPr lang="en-US" sz="2800" dirty="0" smtClean="0">
                <a:latin typeface="Century"/>
                <a:cs typeface="Century"/>
              </a:rPr>
              <a:t> files are hideous. 3) Your analysis is in R! </a:t>
            </a:r>
          </a:p>
          <a:p>
            <a:endParaRPr lang="en-US" sz="2800" dirty="0">
              <a:latin typeface="Century"/>
              <a:cs typeface="Century"/>
            </a:endParaRPr>
          </a:p>
          <a:p>
            <a:pPr marL="0" indent="0">
              <a:buNone/>
            </a:pPr>
            <a:r>
              <a:rPr lang="en-US" sz="2800" dirty="0" smtClean="0">
                <a:latin typeface="Century"/>
                <a:cs typeface="Century"/>
              </a:rPr>
              <a:t>Querying through R provides flexibility!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Why use R for this?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What: Citizen science documentation program</a:t>
            </a:r>
          </a:p>
          <a:p>
            <a:r>
              <a:rPr lang="en-US" sz="2800" dirty="0" smtClean="0">
                <a:latin typeface="Century"/>
                <a:cs typeface="Century"/>
              </a:rPr>
              <a:t>Who: Really just about anyone (they even have an app available!)</a:t>
            </a:r>
          </a:p>
          <a:p>
            <a:r>
              <a:rPr lang="en-US" sz="2800" dirty="0" smtClean="0">
                <a:latin typeface="Century"/>
                <a:cs typeface="Century"/>
              </a:rPr>
              <a:t>Example: </a:t>
            </a:r>
            <a:r>
              <a:rPr lang="en-US" sz="2800" dirty="0" err="1" smtClean="0">
                <a:latin typeface="Century"/>
                <a:cs typeface="Century"/>
              </a:rPr>
              <a:t>Herps</a:t>
            </a:r>
            <a:r>
              <a:rPr lang="en-US" sz="2800" dirty="0" smtClean="0">
                <a:latin typeface="Century"/>
                <a:cs typeface="Century"/>
              </a:rPr>
              <a:t> of Texas</a:t>
            </a: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err="1" smtClean="0">
                <a:solidFill>
                  <a:srgbClr val="FFFFFF"/>
                </a:solidFill>
                <a:latin typeface="Helvetica"/>
                <a:cs typeface="Helvetica"/>
              </a:rPr>
              <a:t>iNaturalist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6" name="Picture 5" descr="154-origi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167" y="3842833"/>
            <a:ext cx="2654626" cy="265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6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7-08-30 at 9.34.57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2"/>
          <a:stretch/>
        </p:blipFill>
        <p:spPr>
          <a:xfrm>
            <a:off x="0" y="863180"/>
            <a:ext cx="9144000" cy="497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32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3 main ways to query:</a:t>
            </a:r>
          </a:p>
          <a:p>
            <a:pPr lvl="1"/>
            <a:r>
              <a:rPr lang="en-US" sz="2400" b="1" dirty="0" smtClean="0">
                <a:latin typeface="Century"/>
                <a:cs typeface="Century"/>
              </a:rPr>
              <a:t>Species level</a:t>
            </a:r>
          </a:p>
          <a:p>
            <a:pPr lvl="1"/>
            <a:r>
              <a:rPr lang="en-US" sz="2400" b="1" dirty="0" smtClean="0">
                <a:latin typeface="Century"/>
                <a:cs typeface="Century"/>
              </a:rPr>
              <a:t>Project level</a:t>
            </a:r>
          </a:p>
          <a:p>
            <a:pPr lvl="1"/>
            <a:r>
              <a:rPr lang="en-US" sz="2400" dirty="0" smtClean="0">
                <a:latin typeface="Century"/>
                <a:cs typeface="Century"/>
              </a:rPr>
              <a:t>User level</a:t>
            </a:r>
          </a:p>
          <a:p>
            <a:r>
              <a:rPr lang="en-US" sz="2400" dirty="0" smtClean="0">
                <a:latin typeface="Century"/>
                <a:cs typeface="Century"/>
              </a:rPr>
              <a:t>Can filter your queries by time, location</a:t>
            </a:r>
            <a:r>
              <a:rPr lang="en-US" sz="2400" dirty="0" smtClean="0">
                <a:latin typeface="Century"/>
                <a:cs typeface="Century"/>
              </a:rPr>
              <a:t>, quality, </a:t>
            </a:r>
            <a:r>
              <a:rPr lang="en-US" sz="2400" dirty="0" smtClean="0">
                <a:latin typeface="Century"/>
                <a:cs typeface="Century"/>
              </a:rPr>
              <a:t>whether records have coordinates, etc.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Querying in </a:t>
            </a:r>
            <a:r>
              <a:rPr lang="en-US" dirty="0" err="1" smtClean="0">
                <a:solidFill>
                  <a:srgbClr val="FFFFFF"/>
                </a:solidFill>
                <a:latin typeface="Helvetica"/>
                <a:cs typeface="Helvetica"/>
              </a:rPr>
              <a:t>rinat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36287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entury"/>
                <a:cs typeface="Century"/>
              </a:rPr>
              <a:t>Open R/</a:t>
            </a:r>
            <a:r>
              <a:rPr lang="en-US" sz="2800" dirty="0" err="1" smtClean="0">
                <a:latin typeface="Century"/>
                <a:cs typeface="Century"/>
              </a:rPr>
              <a:t>RStudio</a:t>
            </a:r>
            <a:endParaRPr lang="en-US" sz="2800" dirty="0" smtClean="0">
              <a:latin typeface="Century"/>
              <a:cs typeface="Century"/>
            </a:endParaRPr>
          </a:p>
          <a:p>
            <a:r>
              <a:rPr lang="en-US" sz="2800" dirty="0" smtClean="0">
                <a:latin typeface="Century"/>
                <a:cs typeface="Century"/>
              </a:rPr>
              <a:t>First example is looking at </a:t>
            </a:r>
            <a:r>
              <a:rPr lang="en-US" sz="2800" i="1" dirty="0" err="1" smtClean="0">
                <a:latin typeface="Century"/>
                <a:cs typeface="Century"/>
              </a:rPr>
              <a:t>Lontra</a:t>
            </a:r>
            <a:r>
              <a:rPr lang="en-US" sz="2800" i="1" dirty="0" smtClean="0">
                <a:latin typeface="Century"/>
                <a:cs typeface="Century"/>
              </a:rPr>
              <a:t> </a:t>
            </a:r>
            <a:r>
              <a:rPr lang="en-US" sz="2800" i="1" dirty="0" err="1" smtClean="0">
                <a:latin typeface="Century"/>
                <a:cs typeface="Century"/>
              </a:rPr>
              <a:t>canadensis</a:t>
            </a:r>
            <a:endParaRPr lang="en-US" sz="2800" i="1" dirty="0" smtClean="0">
              <a:latin typeface="Century"/>
              <a:cs typeface="Century"/>
            </a:endParaRPr>
          </a:p>
          <a:p>
            <a:endParaRPr lang="en-US" sz="2400" dirty="0" smtClean="0">
              <a:latin typeface="Century"/>
              <a:cs typeface="Century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10704"/>
            <a:ext cx="9144000" cy="9694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6444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Let’s start!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pic>
        <p:nvPicPr>
          <p:cNvPr id="6" name="Picture 5" descr="animals_000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061" y="2760640"/>
            <a:ext cx="5805879" cy="387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37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376</Words>
  <Application>Microsoft Macintosh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Castellanos</dc:creator>
  <cp:lastModifiedBy>Adrian Castellanos</cp:lastModifiedBy>
  <cp:revision>13</cp:revision>
  <dcterms:created xsi:type="dcterms:W3CDTF">2017-08-30T14:09:33Z</dcterms:created>
  <dcterms:modified xsi:type="dcterms:W3CDTF">2017-08-31T15:35:12Z</dcterms:modified>
</cp:coreProperties>
</file>