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7" r:id="rId6"/>
    <p:sldId id="265" r:id="rId7"/>
    <p:sldId id="260" r:id="rId8"/>
    <p:sldId id="261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r>
              <a:rPr lang="en-US" dirty="0" smtClean="0"/>
              <a:t>Introduction to Perl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5975"/>
            <a:ext cx="6400800" cy="1752600"/>
          </a:xfrm>
        </p:spPr>
        <p:txBody>
          <a:bodyPr/>
          <a:lstStyle/>
          <a:p>
            <a:r>
              <a:rPr lang="en-US" dirty="0" smtClean="0"/>
              <a:t>Tomasz Koralewski</a:t>
            </a:r>
          </a:p>
          <a:p>
            <a:r>
              <a:rPr lang="en-US" sz="2000" dirty="0" smtClean="0"/>
              <a:t>Ecosystem Science and Management</a:t>
            </a:r>
          </a:p>
          <a:p>
            <a:r>
              <a:rPr lang="en-US" sz="2000" dirty="0" smtClean="0"/>
              <a:t>Texas A&amp;M University</a:t>
            </a:r>
            <a:endParaRPr lang="en-US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19400" y="5486400"/>
            <a:ext cx="5562600" cy="876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tx1"/>
                </a:solidFill>
              </a:rPr>
              <a:t>Open Source </a:t>
            </a:r>
            <a:r>
              <a:rPr lang="en-US" sz="1600" dirty="0" smtClean="0">
                <a:solidFill>
                  <a:schemeClr val="tx1"/>
                </a:solidFill>
              </a:rPr>
              <a:t>for Open </a:t>
            </a:r>
            <a:r>
              <a:rPr lang="en-US" sz="1600" dirty="0">
                <a:solidFill>
                  <a:schemeClr val="tx1"/>
                </a:solidFill>
              </a:rPr>
              <a:t>Science </a:t>
            </a:r>
            <a:r>
              <a:rPr lang="en-US" sz="1600" dirty="0" smtClean="0">
                <a:solidFill>
                  <a:schemeClr val="tx1"/>
                </a:solidFill>
              </a:rPr>
              <a:t>(OSOS) Workshop 2017</a:t>
            </a:r>
          </a:p>
          <a:p>
            <a:pPr algn="r"/>
            <a:r>
              <a:rPr lang="en-US" sz="1600" dirty="0">
                <a:solidFill>
                  <a:schemeClr val="tx1"/>
                </a:solidFill>
              </a:rPr>
              <a:t>Texas A&amp;M University, College Station, </a:t>
            </a:r>
            <a:r>
              <a:rPr lang="en-US" sz="1600" dirty="0" smtClean="0">
                <a:solidFill>
                  <a:schemeClr val="tx1"/>
                </a:solidFill>
              </a:rPr>
              <a:t>TX</a:t>
            </a:r>
          </a:p>
          <a:p>
            <a:pPr algn="r"/>
            <a:r>
              <a:rPr lang="en-US" sz="1600" dirty="0" smtClean="0">
                <a:solidFill>
                  <a:schemeClr val="tx1"/>
                </a:solidFill>
              </a:rPr>
              <a:t>September 3, 2017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162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program that will:</a:t>
            </a:r>
          </a:p>
          <a:p>
            <a:pPr lvl="1"/>
            <a:r>
              <a:rPr lang="en-US" dirty="0" smtClean="0"/>
              <a:t>Ask the user to enter a first and last name</a:t>
            </a:r>
          </a:p>
          <a:p>
            <a:pPr lvl="1"/>
            <a:r>
              <a:rPr lang="en-US" dirty="0" smtClean="0"/>
              <a:t>Use a subroutine to extract the two initials</a:t>
            </a:r>
          </a:p>
          <a:p>
            <a:pPr lvl="1"/>
            <a:r>
              <a:rPr lang="en-US" dirty="0" smtClean="0"/>
              <a:t>Print the initials on the screen</a:t>
            </a:r>
          </a:p>
          <a:p>
            <a:pPr lvl="1"/>
            <a:r>
              <a:rPr lang="en-US" dirty="0" smtClean="0"/>
              <a:t>Ask the user whether or not to terminate the program and act accordingly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58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program that will:</a:t>
            </a:r>
          </a:p>
          <a:p>
            <a:pPr lvl="1"/>
            <a:r>
              <a:rPr lang="en-US" dirty="0" smtClean="0"/>
              <a:t>Convert a file in FASTA format to PHYLIP</a:t>
            </a:r>
          </a:p>
          <a:p>
            <a:pPr lvl="1"/>
            <a:r>
              <a:rPr lang="en-US" dirty="0" smtClean="0"/>
              <a:t>Print the output to a new file</a:t>
            </a:r>
          </a:p>
          <a:p>
            <a:pPr lvl="1"/>
            <a:r>
              <a:rPr lang="en-US" dirty="0" smtClean="0"/>
              <a:t>(Optional: read DNA sequence that is saved as 60 characters per line)</a:t>
            </a:r>
          </a:p>
          <a:p>
            <a:pPr lvl="1"/>
            <a:r>
              <a:rPr lang="en-US" dirty="0" smtClean="0"/>
              <a:t>(Optional: if the sequence identifier in the FASTA file is longer </a:t>
            </a:r>
            <a:r>
              <a:rPr lang="en-US" smtClean="0"/>
              <a:t>than 8 </a:t>
            </a:r>
            <a:r>
              <a:rPr lang="en-US" dirty="0" smtClean="0"/>
              <a:t>characters, make it shorter during conversion to PHYLIP, and make sure that each sequence ID is unique)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58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70022"/>
            <a:ext cx="1752600" cy="18589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FASTA</a:t>
            </a:r>
            <a:endParaRPr lang="en-US" sz="1800" u="sng" dirty="0" smtClean="0"/>
          </a:p>
          <a:p>
            <a:pPr marL="457200" lvl="1" indent="0">
              <a:buNone/>
            </a:pPr>
            <a:r>
              <a:rPr lang="en-US" sz="1600" dirty="0" smtClean="0"/>
              <a:t>&gt;header_1</a:t>
            </a:r>
          </a:p>
          <a:p>
            <a:pPr marL="457200" lvl="1" indent="0">
              <a:buNone/>
            </a:pPr>
            <a:r>
              <a:rPr lang="en-US" sz="1600" dirty="0"/>
              <a:t>s</a:t>
            </a:r>
            <a:r>
              <a:rPr lang="en-US" sz="1600" dirty="0" smtClean="0"/>
              <a:t>equence_1</a:t>
            </a:r>
          </a:p>
          <a:p>
            <a:pPr marL="457200" lvl="1" indent="0">
              <a:buNone/>
            </a:pPr>
            <a:r>
              <a:rPr lang="en-US" sz="1600" dirty="0"/>
              <a:t>&gt;header_1</a:t>
            </a:r>
          </a:p>
          <a:p>
            <a:pPr marL="457200" lvl="1" indent="0">
              <a:buNone/>
            </a:pPr>
            <a:r>
              <a:rPr lang="en-US" sz="1600" dirty="0" smtClean="0"/>
              <a:t>sequence_2</a:t>
            </a:r>
          </a:p>
          <a:p>
            <a:pPr marL="457200" lvl="1" indent="0">
              <a:buNone/>
            </a:pPr>
            <a:r>
              <a:rPr lang="en-US" sz="1600" dirty="0" smtClean="0"/>
              <a:t>…</a:t>
            </a: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10100" y="3733800"/>
            <a:ext cx="3543300" cy="1938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itchFamily="34" charset="0"/>
              <a:buNone/>
            </a:pPr>
            <a:r>
              <a:rPr lang="en-US" sz="1800" dirty="0" smtClean="0"/>
              <a:t>e.g.: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3  300 </a:t>
            </a:r>
          </a:p>
          <a:p>
            <a:pPr marL="457200" lvl="1" indent="0">
              <a:buNone/>
            </a:pPr>
            <a:r>
              <a:rPr lang="en-US" sz="1600" dirty="0"/>
              <a:t>seq</a:t>
            </a:r>
            <a:r>
              <a:rPr lang="en-US" sz="1600" dirty="0" smtClean="0"/>
              <a:t>_1  </a:t>
            </a:r>
            <a:r>
              <a:rPr lang="en-US" sz="1600" dirty="0"/>
              <a:t>ACCTGG…</a:t>
            </a:r>
          </a:p>
          <a:p>
            <a:pPr marL="457200" lvl="1" indent="0">
              <a:buNone/>
            </a:pPr>
            <a:r>
              <a:rPr lang="en-US" sz="1600" dirty="0"/>
              <a:t>seq</a:t>
            </a:r>
            <a:r>
              <a:rPr lang="en-US" sz="1600" dirty="0" smtClean="0"/>
              <a:t>_2  ACTTGG</a:t>
            </a:r>
            <a:r>
              <a:rPr lang="en-US" sz="1600" dirty="0"/>
              <a:t>…</a:t>
            </a:r>
          </a:p>
          <a:p>
            <a:pPr marL="457200" lvl="1" indent="0">
              <a:buNone/>
            </a:pPr>
            <a:r>
              <a:rPr lang="en-US" sz="1600" dirty="0"/>
              <a:t>seq</a:t>
            </a:r>
            <a:r>
              <a:rPr lang="en-US" sz="1600" dirty="0" smtClean="0"/>
              <a:t>_3  AACTGG…</a:t>
            </a:r>
            <a:endParaRPr lang="en-US" sz="1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10100" y="1524000"/>
            <a:ext cx="35433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itchFamily="34" charset="0"/>
              <a:buNone/>
            </a:pPr>
            <a:r>
              <a:rPr lang="en-US" sz="1800" b="1" u="sng" dirty="0" smtClean="0"/>
              <a:t>PHYLIP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1600" dirty="0" err="1" smtClean="0"/>
              <a:t>num_sequences</a:t>
            </a:r>
            <a:r>
              <a:rPr lang="en-US" sz="1600" dirty="0" smtClean="0"/>
              <a:t>  </a:t>
            </a:r>
            <a:r>
              <a:rPr lang="en-US" sz="1600" dirty="0" err="1" smtClean="0"/>
              <a:t>num_characters</a:t>
            </a:r>
            <a:endParaRPr lang="en-US" sz="1600" dirty="0" smtClean="0"/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ID_1  sequence_1</a:t>
            </a:r>
          </a:p>
          <a:p>
            <a:pPr marL="457200" lvl="1" indent="0">
              <a:buNone/>
            </a:pPr>
            <a:r>
              <a:rPr lang="en-US" sz="1600" dirty="0" smtClean="0"/>
              <a:t>ID_2  sequence_2</a:t>
            </a:r>
            <a:endParaRPr lang="en-US" sz="1600" dirty="0"/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…</a:t>
            </a:r>
          </a:p>
          <a:p>
            <a:pPr marL="457200" lvl="1" indent="0">
              <a:buFont typeface="Arial" pitchFamily="34" charset="0"/>
              <a:buNone/>
            </a:pP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3733800"/>
            <a:ext cx="1752600" cy="2262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e.g.: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&gt;seq_1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ACCTGG…</a:t>
            </a:r>
          </a:p>
          <a:p>
            <a:pPr marL="457200" lvl="1" indent="0">
              <a:buNone/>
            </a:pPr>
            <a:r>
              <a:rPr lang="en-US" sz="1600" dirty="0" smtClean="0"/>
              <a:t>&gt;</a:t>
            </a:r>
            <a:r>
              <a:rPr lang="en-US" sz="1600" dirty="0"/>
              <a:t>seq</a:t>
            </a:r>
            <a:r>
              <a:rPr lang="en-US" sz="1600" dirty="0" smtClean="0"/>
              <a:t>_2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ACTTGG…</a:t>
            </a:r>
          </a:p>
          <a:p>
            <a:pPr marL="457200" lvl="1" indent="0">
              <a:buNone/>
            </a:pPr>
            <a:r>
              <a:rPr lang="en-US" sz="1600" dirty="0" smtClean="0"/>
              <a:t>&gt;</a:t>
            </a:r>
            <a:r>
              <a:rPr lang="en-US" sz="1600" dirty="0"/>
              <a:t>seq</a:t>
            </a:r>
            <a:r>
              <a:rPr lang="en-US" sz="1600" dirty="0" smtClean="0"/>
              <a:t>_3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1600" dirty="0" smtClean="0"/>
              <a:t>AACTGG…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048000" y="3048000"/>
            <a:ext cx="1066800" cy="9906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72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process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Developing a computer program:</a:t>
            </a:r>
          </a:p>
          <a:p>
            <a:pPr lvl="1"/>
            <a:r>
              <a:rPr lang="en-US" dirty="0" smtClean="0"/>
              <a:t>Problem analysis</a:t>
            </a:r>
          </a:p>
          <a:p>
            <a:pPr lvl="1"/>
            <a:r>
              <a:rPr lang="en-US" dirty="0" smtClean="0"/>
              <a:t>Algorithm design</a:t>
            </a:r>
          </a:p>
          <a:p>
            <a:pPr lvl="1"/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Debugging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Testing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Debugging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Testing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Debugging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Briefly about Perl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Interpreted language -&gt; portable</a:t>
            </a:r>
          </a:p>
          <a:p>
            <a:r>
              <a:rPr lang="en-US" dirty="0" smtClean="0"/>
              <a:t>Easy (-</a:t>
            </a:r>
            <a:r>
              <a:rPr lang="en-US" dirty="0" err="1" smtClean="0"/>
              <a:t>ier</a:t>
            </a:r>
            <a:r>
              <a:rPr lang="en-US" dirty="0" smtClean="0"/>
              <a:t>) to use</a:t>
            </a:r>
          </a:p>
          <a:p>
            <a:r>
              <a:rPr lang="en-US" dirty="0" smtClean="0"/>
              <a:t>Particularly </a:t>
            </a:r>
            <a:r>
              <a:rPr lang="en-US" dirty="0" smtClean="0"/>
              <a:t>useful for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Processing text/data files</a:t>
            </a:r>
          </a:p>
          <a:p>
            <a:pPr lvl="1"/>
            <a:r>
              <a:rPr lang="en-US" dirty="0" smtClean="0"/>
              <a:t>Converting file/data formats</a:t>
            </a:r>
          </a:p>
          <a:p>
            <a:r>
              <a:rPr lang="en-US" dirty="0" smtClean="0"/>
              <a:t>Some highlights:</a:t>
            </a:r>
          </a:p>
          <a:p>
            <a:pPr lvl="1"/>
            <a:r>
              <a:rPr lang="en-US" dirty="0" smtClean="0"/>
              <a:t>Regular expressions</a:t>
            </a:r>
          </a:p>
          <a:p>
            <a:pPr lvl="1"/>
            <a:r>
              <a:rPr lang="en-US" dirty="0" smtClean="0"/>
              <a:t>Automatic data-typing</a:t>
            </a:r>
          </a:p>
          <a:p>
            <a:pPr lvl="1"/>
            <a:r>
              <a:rPr lang="en-US" dirty="0" smtClean="0"/>
              <a:t>Automatic </a:t>
            </a:r>
            <a:r>
              <a:rPr lang="en-US" dirty="0"/>
              <a:t>memory management</a:t>
            </a:r>
          </a:p>
        </p:txBody>
      </p:sp>
    </p:spTree>
    <p:extLst>
      <p:ext uri="{BB962C8B-B14F-4D97-AF65-F5344CB8AC3E}">
        <p14:creationId xmlns:p14="http://schemas.microsoft.com/office/powerpoint/2010/main" val="1161631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Briefly about Perl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Unix, Linux and Mac OS:</a:t>
            </a:r>
          </a:p>
          <a:p>
            <a:pPr lvl="1"/>
            <a:r>
              <a:rPr lang="en-US" dirty="0" smtClean="0"/>
              <a:t>Typically already installed</a:t>
            </a:r>
          </a:p>
          <a:p>
            <a:r>
              <a:rPr lang="en-US" dirty="0" smtClean="0"/>
              <a:t>On Windows:</a:t>
            </a:r>
          </a:p>
          <a:p>
            <a:pPr lvl="1"/>
            <a:r>
              <a:rPr lang="en-US" dirty="0" err="1" smtClean="0"/>
              <a:t>ActiveState</a:t>
            </a:r>
            <a:r>
              <a:rPr lang="en-US" dirty="0" smtClean="0"/>
              <a:t> Perl (</a:t>
            </a:r>
            <a:r>
              <a:rPr lang="en-US" dirty="0" err="1" smtClean="0"/>
              <a:t>ActivePerl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Strawberry Perl</a:t>
            </a:r>
          </a:p>
          <a:p>
            <a:pPr lvl="1"/>
            <a:r>
              <a:rPr lang="en-US" dirty="0" smtClean="0"/>
              <a:t>Within Cygwin</a:t>
            </a:r>
          </a:p>
          <a:p>
            <a:r>
              <a:rPr lang="en-US" dirty="0" smtClean="0"/>
              <a:t>www.perl.org</a:t>
            </a:r>
          </a:p>
          <a:p>
            <a:r>
              <a:rPr lang="en-US" dirty="0" smtClean="0"/>
              <a:t>www.google.com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99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64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Exercises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93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program that will:</a:t>
            </a:r>
          </a:p>
          <a:p>
            <a:pPr lvl="1"/>
            <a:r>
              <a:rPr lang="en-US" dirty="0" smtClean="0"/>
              <a:t>Ask the user to enter five numbers</a:t>
            </a:r>
          </a:p>
          <a:p>
            <a:pPr lvl="1"/>
            <a:r>
              <a:rPr lang="en-US" dirty="0" smtClean="0"/>
              <a:t>Print the numbers on the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925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program that will:</a:t>
            </a:r>
          </a:p>
          <a:p>
            <a:pPr lvl="1"/>
            <a:r>
              <a:rPr lang="en-US" dirty="0" smtClean="0"/>
              <a:t>Ask the user to enter one number</a:t>
            </a:r>
          </a:p>
          <a:p>
            <a:pPr lvl="1"/>
            <a:r>
              <a:rPr lang="en-US" dirty="0" smtClean="0"/>
              <a:t>Determine whether or not the entered </a:t>
            </a:r>
            <a:r>
              <a:rPr lang="en-US" dirty="0"/>
              <a:t>number </a:t>
            </a:r>
            <a:r>
              <a:rPr lang="en-US" dirty="0" smtClean="0"/>
              <a:t>is greater than 10</a:t>
            </a:r>
          </a:p>
          <a:p>
            <a:pPr lvl="1"/>
            <a:r>
              <a:rPr lang="en-US" dirty="0" smtClean="0"/>
              <a:t>If it is equal to or smaller than 10, determine if the number is positive, negative, or 0</a:t>
            </a:r>
          </a:p>
          <a:p>
            <a:pPr lvl="1"/>
            <a:r>
              <a:rPr lang="en-US" dirty="0" smtClean="0"/>
              <a:t>Print the results on the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632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Write a program that will:</a:t>
            </a:r>
          </a:p>
          <a:p>
            <a:pPr lvl="1"/>
            <a:r>
              <a:rPr lang="en-US" dirty="0" smtClean="0"/>
              <a:t>Ask the user to enter less than ten numbers, each greater than 0</a:t>
            </a:r>
          </a:p>
          <a:p>
            <a:pPr lvl="1"/>
            <a:r>
              <a:rPr lang="en-US" dirty="0" smtClean="0"/>
              <a:t>(Optional: reject entries equal to or smaller than 0)</a:t>
            </a:r>
          </a:p>
          <a:p>
            <a:pPr lvl="1"/>
            <a:r>
              <a:rPr lang="en-US" dirty="0" smtClean="0"/>
              <a:t>Determine whether the number of entries is odd or even</a:t>
            </a:r>
          </a:p>
          <a:p>
            <a:pPr lvl="1"/>
            <a:r>
              <a:rPr lang="en-US" dirty="0" smtClean="0"/>
              <a:t>Calculate mean</a:t>
            </a:r>
          </a:p>
          <a:p>
            <a:pPr lvl="1"/>
            <a:r>
              <a:rPr lang="en-US" dirty="0" smtClean="0"/>
              <a:t>Calculate median</a:t>
            </a:r>
          </a:p>
          <a:p>
            <a:pPr lvl="1"/>
            <a:r>
              <a:rPr lang="en-US" dirty="0" smtClean="0"/>
              <a:t>Print the results on the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7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409</Words>
  <Application>Microsoft Office PowerPoint</Application>
  <PresentationFormat>On-screen Show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Introduction to Perl</vt:lpstr>
      <vt:lpstr>Programming process overview</vt:lpstr>
      <vt:lpstr>Briefly about Perl</vt:lpstr>
      <vt:lpstr>Briefly about Perl</vt:lpstr>
      <vt:lpstr>Examples</vt:lpstr>
      <vt:lpstr>Exercises</vt:lpstr>
      <vt:lpstr>Exercise 1</vt:lpstr>
      <vt:lpstr>Exercise 2</vt:lpstr>
      <vt:lpstr>Exercise 3</vt:lpstr>
      <vt:lpstr>Exercise 4</vt:lpstr>
      <vt:lpstr>Exercise 5</vt:lpstr>
      <vt:lpstr>Exercise 5 - continued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Koralewski, Tomasz</dc:creator>
  <cp:lastModifiedBy>Tomasz Koralewski</cp:lastModifiedBy>
  <cp:revision>40</cp:revision>
  <dcterms:created xsi:type="dcterms:W3CDTF">2006-08-16T00:00:00Z</dcterms:created>
  <dcterms:modified xsi:type="dcterms:W3CDTF">2017-09-01T17:37:42Z</dcterms:modified>
</cp:coreProperties>
</file>