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7" r:id="rId3"/>
    <p:sldId id="257" r:id="rId4"/>
    <p:sldId id="260" r:id="rId5"/>
    <p:sldId id="275" r:id="rId6"/>
    <p:sldId id="276" r:id="rId7"/>
    <p:sldId id="261" r:id="rId8"/>
    <p:sldId id="262" r:id="rId9"/>
    <p:sldId id="271" r:id="rId10"/>
    <p:sldId id="263" r:id="rId11"/>
    <p:sldId id="265" r:id="rId12"/>
    <p:sldId id="267" r:id="rId13"/>
    <p:sldId id="268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40" d="100"/>
          <a:sy n="40" d="100"/>
        </p:scale>
        <p:origin x="48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2F26A-F4B9-4473-B52C-01BA68564C8D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F73E3-54FF-45B2-9BF4-304E7125DA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473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WGCNA: </a:t>
            </a:r>
            <a:r>
              <a:rPr lang="en-US" b="1" dirty="0" smtClean="0"/>
              <a:t>W</a:t>
            </a:r>
            <a:r>
              <a:rPr lang="en-US" dirty="0" smtClean="0"/>
              <a:t>eighted </a:t>
            </a:r>
            <a:r>
              <a:rPr lang="en-US" b="1" dirty="0" smtClean="0"/>
              <a:t>G</a:t>
            </a:r>
            <a:r>
              <a:rPr lang="en-US" dirty="0" smtClean="0"/>
              <a:t>ene </a:t>
            </a:r>
            <a:r>
              <a:rPr lang="en-US" b="1" dirty="0" smtClean="0"/>
              <a:t>C</a:t>
            </a:r>
            <a:r>
              <a:rPr lang="en-US" dirty="0" smtClean="0"/>
              <a:t>o-expression </a:t>
            </a:r>
            <a:r>
              <a:rPr lang="en-US" b="1" dirty="0" smtClean="0"/>
              <a:t>N</a:t>
            </a:r>
            <a:r>
              <a:rPr lang="en-US" dirty="0" smtClean="0"/>
              <a:t>etwork </a:t>
            </a:r>
            <a:r>
              <a:rPr lang="en-US" b="1" dirty="0" smtClean="0"/>
              <a:t>A</a:t>
            </a:r>
            <a:r>
              <a:rPr lang="en-US" dirty="0" smtClean="0"/>
              <a:t>nalysis – developed by Steve Horvath and Peter </a:t>
            </a:r>
            <a:r>
              <a:rPr lang="en-US" dirty="0" err="1" smtClean="0"/>
              <a:t>Langfelder</a:t>
            </a:r>
            <a:r>
              <a:rPr lang="en-US" dirty="0" smtClean="0"/>
              <a:t> at UCLA.</a:t>
            </a:r>
          </a:p>
          <a:p>
            <a:r>
              <a:rPr lang="en-US" dirty="0" smtClean="0"/>
              <a:t>Traditional gene expression methods describe how individual genes respond to varying treatments, independently of one another.</a:t>
            </a:r>
          </a:p>
          <a:p>
            <a:r>
              <a:rPr lang="en-US" dirty="0" smtClean="0"/>
              <a:t>We know that genes are not independent; rather, the expression of one gene can have a myriad of downstream implications on other genes.</a:t>
            </a:r>
          </a:p>
          <a:p>
            <a:r>
              <a:rPr lang="en-US" dirty="0" smtClean="0"/>
              <a:t>WGCNA defines these webs of interconnected genes and assigns them to “modules” (clusters/nodes/hubs).</a:t>
            </a:r>
          </a:p>
          <a:p>
            <a:r>
              <a:rPr lang="en-US" dirty="0" smtClean="0"/>
              <a:t>We can reduce the rate of false-negatives that are often inherent in more traditional gene expression analyses by examining a handful of gene modules as opposed to thousands of individual genes.</a:t>
            </a:r>
          </a:p>
          <a:p>
            <a:r>
              <a:rPr lang="en-US" dirty="0" smtClean="0"/>
              <a:t>Using WGCNA, we can determine:</a:t>
            </a:r>
          </a:p>
          <a:p>
            <a:pPr lvl="1"/>
            <a:r>
              <a:rPr lang="en-US" dirty="0" smtClean="0"/>
              <a:t>1) How genes </a:t>
            </a:r>
            <a:r>
              <a:rPr lang="en-US" dirty="0" err="1" smtClean="0"/>
              <a:t>covary</a:t>
            </a:r>
            <a:r>
              <a:rPr lang="en-US" dirty="0" smtClean="0"/>
              <a:t> with one another to form gene clusters</a:t>
            </a:r>
          </a:p>
          <a:p>
            <a:pPr lvl="1"/>
            <a:r>
              <a:rPr lang="en-US" dirty="0" smtClean="0"/>
              <a:t>2) How these clusters respond, on average, to changes in treatments of interest</a:t>
            </a:r>
          </a:p>
          <a:p>
            <a:pPr lvl="1"/>
            <a:r>
              <a:rPr lang="en-US" dirty="0" smtClean="0"/>
              <a:t>3) The relative importance of a given gene within its own cluster (i.e., how a change in gene X affects the other genes within its module).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2F73E3-54FF-45B2-9BF4-304E7125DA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648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803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83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44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5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19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665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07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8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019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70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ED447-8750-418E-B7DC-7A255CC4D9C4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C588F-6A3B-4B95-A917-E2B066283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55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avid.ncifcrf.gov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68383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WGCNA tutorial: incorporating interactions among genes into differential gene expression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07890"/>
            <a:ext cx="9144000" cy="1655762"/>
          </a:xfrm>
        </p:spPr>
        <p:txBody>
          <a:bodyPr/>
          <a:lstStyle/>
          <a:p>
            <a:r>
              <a:rPr lang="en-US" dirty="0" smtClean="0"/>
              <a:t>Pablo </a:t>
            </a:r>
            <a:r>
              <a:rPr lang="en-US" dirty="0" err="1" smtClean="0"/>
              <a:t>Delclos</a:t>
            </a:r>
            <a:endParaRPr lang="en-US" dirty="0" smtClean="0"/>
          </a:p>
          <a:p>
            <a:r>
              <a:rPr lang="en-US" dirty="0" smtClean="0"/>
              <a:t>September 2,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59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Figure 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4619" y="1317624"/>
            <a:ext cx="5403418" cy="5392864"/>
          </a:xfrm>
        </p:spPr>
      </p:pic>
      <p:sp>
        <p:nvSpPr>
          <p:cNvPr id="5" name="TextBox 4"/>
          <p:cNvSpPr txBox="1"/>
          <p:nvPr/>
        </p:nvSpPr>
        <p:spPr>
          <a:xfrm>
            <a:off x="923636" y="1376218"/>
            <a:ext cx="50707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Branches denote individual genes.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Similar to a phylogeny (but not exactly…).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Module colors represent assignment of individual genes into one of a handful of “modules”.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Blue to red colors denote relative correlation between a gene and a given treatment (blue = strong positive association, red = strong negative association).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NOTE</a:t>
            </a:r>
            <a:r>
              <a:rPr lang="en-US" dirty="0" smtClean="0"/>
              <a:t>: In this example, we have a categorical treatment (exposure to B, to M, or to T). Categorical treatments are less straightforward than </a:t>
            </a:r>
            <a:r>
              <a:rPr lang="en-US" smtClean="0"/>
              <a:t>continuous variables.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14647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Figure 3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582" y="1502352"/>
            <a:ext cx="5338763" cy="5328336"/>
          </a:xfrm>
        </p:spPr>
      </p:pic>
      <p:sp>
        <p:nvSpPr>
          <p:cNvPr id="5" name="TextBox 4"/>
          <p:cNvSpPr txBox="1"/>
          <p:nvPr/>
        </p:nvSpPr>
        <p:spPr>
          <a:xfrm>
            <a:off x="535709" y="1431636"/>
            <a:ext cx="52924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Top </a:t>
            </a:r>
            <a:r>
              <a:rPr lang="en-US" dirty="0" err="1" smtClean="0"/>
              <a:t>dendrogram</a:t>
            </a:r>
            <a:r>
              <a:rPr lang="en-US" dirty="0" smtClean="0"/>
              <a:t>: </a:t>
            </a:r>
            <a:r>
              <a:rPr lang="en-US" dirty="0" err="1" smtClean="0"/>
              <a:t>Analagous</a:t>
            </a:r>
            <a:r>
              <a:rPr lang="en-US" dirty="0" smtClean="0"/>
              <a:t> to Figure 2, but visualized more simply according to module instead of each individual gene.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Bottom </a:t>
            </a:r>
            <a:r>
              <a:rPr lang="en-US" dirty="0" err="1" smtClean="0"/>
              <a:t>heatmap</a:t>
            </a:r>
            <a:r>
              <a:rPr lang="en-US" dirty="0" smtClean="0"/>
              <a:t>: Shows relationship among modules (0 = strong negative relationship, 1 = strong positive relationship).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372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Figure 4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891" y="1622424"/>
            <a:ext cx="5245820" cy="5235575"/>
          </a:xfrm>
        </p:spPr>
      </p:pic>
      <p:sp>
        <p:nvSpPr>
          <p:cNvPr id="5" name="TextBox 4"/>
          <p:cNvSpPr txBox="1"/>
          <p:nvPr/>
        </p:nvSpPr>
        <p:spPr>
          <a:xfrm>
            <a:off x="812800" y="2198255"/>
            <a:ext cx="5255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Final figure we’ll make in this tutorial, highlights the relationships between modules and a given trait.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this example, we have categorical data, so red = strong positive upregulation in a given treatment, blue = strong downregulation in a given module for a given treatment.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1079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Output file containing module membership for every gene, and its relative correlation with a given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important parts of the file are the first and last few columns</a:t>
            </a:r>
          </a:p>
          <a:p>
            <a:pPr lvl="1"/>
            <a:r>
              <a:rPr lang="en-US" dirty="0" smtClean="0"/>
              <a:t>Gene ID</a:t>
            </a:r>
          </a:p>
          <a:p>
            <a:pPr lvl="1"/>
            <a:r>
              <a:rPr lang="en-US" dirty="0" err="1" smtClean="0"/>
              <a:t>moduleColors</a:t>
            </a:r>
            <a:endParaRPr lang="en-US" dirty="0" smtClean="0"/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cor</a:t>
            </a:r>
            <a:r>
              <a:rPr lang="en-US" dirty="0" smtClean="0"/>
              <a:t>” columns</a:t>
            </a:r>
          </a:p>
          <a:p>
            <a:r>
              <a:rPr lang="en-US" dirty="0" smtClean="0"/>
              <a:t>Can sort by </a:t>
            </a:r>
            <a:r>
              <a:rPr lang="en-US" dirty="0" err="1" smtClean="0"/>
              <a:t>moduleColorsFemale</a:t>
            </a:r>
            <a:r>
              <a:rPr lang="en-US" dirty="0" smtClean="0"/>
              <a:t> to group everything by module</a:t>
            </a:r>
          </a:p>
          <a:p>
            <a:r>
              <a:rPr lang="en-US" dirty="0" smtClean="0"/>
              <a:t>Within each module, you can then sort by </a:t>
            </a:r>
            <a:r>
              <a:rPr lang="en-US" dirty="0" err="1" smtClean="0"/>
              <a:t>kME</a:t>
            </a:r>
            <a:r>
              <a:rPr lang="en-US" dirty="0" smtClean="0"/>
              <a:t> to find gene “hubs” or by “</a:t>
            </a:r>
            <a:r>
              <a:rPr lang="en-US" dirty="0" err="1" smtClean="0"/>
              <a:t>cor</a:t>
            </a:r>
            <a:r>
              <a:rPr lang="en-US" dirty="0" smtClean="0"/>
              <a:t>” to find genes that show the strongest relationship with a given 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2772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ask David (if there’s time…)!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DAVID Gene Ontology </a:t>
            </a:r>
            <a:r>
              <a:rPr lang="en-US" dirty="0" smtClean="0">
                <a:hlinkClick r:id="rId2"/>
              </a:rPr>
              <a:t>https://david.ncifcrf.gov</a:t>
            </a:r>
            <a:endParaRPr lang="en-US" dirty="0" smtClean="0"/>
          </a:p>
          <a:p>
            <a:pPr lvl="1"/>
            <a:r>
              <a:rPr lang="en-US" dirty="0" smtClean="0"/>
              <a:t>Start Analysis -&gt; “Upload” tab</a:t>
            </a:r>
          </a:p>
          <a:p>
            <a:pPr lvl="1"/>
            <a:r>
              <a:rPr lang="en-US" dirty="0" smtClean="0"/>
              <a:t>Step 1: Copy and paste </a:t>
            </a:r>
            <a:r>
              <a:rPr lang="en-US" dirty="0" err="1" smtClean="0"/>
              <a:t>EnsemblID’s</a:t>
            </a:r>
            <a:r>
              <a:rPr lang="en-US" dirty="0" smtClean="0"/>
              <a:t> from module of interest into “A: Paste a list” window</a:t>
            </a:r>
          </a:p>
          <a:p>
            <a:pPr lvl="1"/>
            <a:r>
              <a:rPr lang="en-US" dirty="0" smtClean="0"/>
              <a:t>Step 2: Select Identifier – Choose “ENSEMBL_GENE_ID”</a:t>
            </a:r>
          </a:p>
          <a:p>
            <a:pPr lvl="1"/>
            <a:r>
              <a:rPr lang="en-US" dirty="0" smtClean="0"/>
              <a:t>Step 3: List Type – Select “Gene List”</a:t>
            </a:r>
          </a:p>
          <a:p>
            <a:pPr lvl="1"/>
            <a:r>
              <a:rPr lang="en-US" dirty="0" smtClean="0"/>
              <a:t>Click “Submit List”</a:t>
            </a:r>
          </a:p>
          <a:p>
            <a:r>
              <a:rPr lang="en-US" dirty="0" smtClean="0"/>
              <a:t>Can use to determine if any biological processes, molecular pathways, etc. are statistically overrepresented in your modules</a:t>
            </a:r>
          </a:p>
        </p:txBody>
      </p:sp>
    </p:spTree>
    <p:extLst>
      <p:ext uri="{BB962C8B-B14F-4D97-AF65-F5344CB8AC3E}">
        <p14:creationId xmlns:p14="http://schemas.microsoft.com/office/powerpoint/2010/main" val="700242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308"/>
            <a:ext cx="10515600" cy="1325563"/>
          </a:xfrm>
        </p:spPr>
        <p:txBody>
          <a:bodyPr/>
          <a:lstStyle/>
          <a:p>
            <a:r>
              <a:rPr lang="en-US" dirty="0" smtClean="0"/>
              <a:t>WGCNA: what is it??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47536"/>
            <a:ext cx="6481011" cy="516555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WGCNA: </a:t>
            </a:r>
            <a:r>
              <a:rPr lang="en-US" b="1" dirty="0" smtClean="0"/>
              <a:t>W</a:t>
            </a:r>
            <a:r>
              <a:rPr lang="en-US" dirty="0" smtClean="0"/>
              <a:t>eighted </a:t>
            </a:r>
            <a:r>
              <a:rPr lang="en-US" b="1" dirty="0" smtClean="0"/>
              <a:t>G</a:t>
            </a:r>
            <a:r>
              <a:rPr lang="en-US" dirty="0" smtClean="0"/>
              <a:t>ene </a:t>
            </a:r>
            <a:r>
              <a:rPr lang="en-US" b="1" dirty="0" smtClean="0"/>
              <a:t>C</a:t>
            </a:r>
            <a:r>
              <a:rPr lang="en-US" dirty="0" smtClean="0"/>
              <a:t>o-expression </a:t>
            </a:r>
            <a:r>
              <a:rPr lang="en-US" b="1" dirty="0" smtClean="0"/>
              <a:t>N</a:t>
            </a:r>
            <a:r>
              <a:rPr lang="en-US" dirty="0" smtClean="0"/>
              <a:t>etwork </a:t>
            </a:r>
            <a:r>
              <a:rPr lang="en-US" b="1" dirty="0" smtClean="0"/>
              <a:t>A</a:t>
            </a:r>
            <a:r>
              <a:rPr lang="en-US" dirty="0" smtClean="0"/>
              <a:t>nalysis – developed by Steve Horvath and Peter </a:t>
            </a:r>
            <a:r>
              <a:rPr lang="en-US" dirty="0" err="1" smtClean="0"/>
              <a:t>Langfelder</a:t>
            </a:r>
            <a:r>
              <a:rPr lang="en-US" dirty="0"/>
              <a:t> </a:t>
            </a:r>
            <a:r>
              <a:rPr lang="en-US" dirty="0" smtClean="0"/>
              <a:t>at UCLA.</a:t>
            </a:r>
          </a:p>
          <a:p>
            <a:r>
              <a:rPr lang="en-US" dirty="0" smtClean="0"/>
              <a:t>Traditional gene expression methods describe how individual genes respond to varying treatments, independently of one another.</a:t>
            </a:r>
          </a:p>
          <a:p>
            <a:r>
              <a:rPr lang="en-US" dirty="0" smtClean="0"/>
              <a:t>One gene affects another, and another...</a:t>
            </a:r>
          </a:p>
          <a:p>
            <a:r>
              <a:rPr lang="en-US" dirty="0" smtClean="0"/>
              <a:t>WGCNA assigns genes to “modules”.</a:t>
            </a:r>
          </a:p>
          <a:p>
            <a:r>
              <a:rPr lang="en-US" dirty="0" smtClean="0"/>
              <a:t>We can reduce the rate of false-negatives.</a:t>
            </a:r>
          </a:p>
          <a:p>
            <a:r>
              <a:rPr lang="en-US" dirty="0" smtClean="0"/>
              <a:t>Using WGCNA, we can determine:</a:t>
            </a:r>
          </a:p>
          <a:p>
            <a:pPr lvl="1"/>
            <a:r>
              <a:rPr lang="en-US" dirty="0" smtClean="0"/>
              <a:t>1) How genes </a:t>
            </a:r>
            <a:r>
              <a:rPr lang="en-US" dirty="0" err="1" smtClean="0"/>
              <a:t>covary</a:t>
            </a:r>
            <a:r>
              <a:rPr lang="en-US" dirty="0" smtClean="0"/>
              <a:t> with one another to form gene clusters</a:t>
            </a:r>
          </a:p>
          <a:p>
            <a:pPr lvl="1"/>
            <a:r>
              <a:rPr lang="en-US" dirty="0" smtClean="0"/>
              <a:t>2) How these clusters respond, on average, to changes in treatments of interest</a:t>
            </a:r>
          </a:p>
          <a:p>
            <a:pPr lvl="1"/>
            <a:r>
              <a:rPr lang="en-US" dirty="0" smtClean="0"/>
              <a:t>3) The relative importance of a given gene within its own cluster (i.e., how a change in gene X affects the other genes within its module).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8" t="15358" b="21931"/>
          <a:stretch/>
        </p:blipFill>
        <p:spPr>
          <a:xfrm>
            <a:off x="6449960" y="2045110"/>
            <a:ext cx="5742040" cy="34238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82632" y="5099603"/>
            <a:ext cx="1209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IRTA 2014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82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Packages to install once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For WGCNA to work properly, you’ll need to install </a:t>
            </a:r>
            <a:r>
              <a:rPr lang="en-US" dirty="0" err="1" smtClean="0"/>
              <a:t>Go.db</a:t>
            </a:r>
            <a:r>
              <a:rPr lang="en-US" dirty="0" smtClean="0"/>
              <a:t>, impute and preprocess Core</a:t>
            </a:r>
          </a:p>
          <a:p>
            <a:pPr lvl="1"/>
            <a:r>
              <a:rPr lang="en-US" dirty="0" smtClean="0"/>
              <a:t>source("https://bioconductor.org/</a:t>
            </a:r>
            <a:r>
              <a:rPr lang="en-US" dirty="0" err="1" smtClean="0"/>
              <a:t>biocLite.R</a:t>
            </a:r>
            <a:r>
              <a:rPr lang="en-US" dirty="0" smtClean="0"/>
              <a:t>")</a:t>
            </a:r>
          </a:p>
          <a:p>
            <a:pPr lvl="1"/>
            <a:r>
              <a:rPr lang="en-US" dirty="0" err="1" smtClean="0"/>
              <a:t>biocLite</a:t>
            </a:r>
            <a:r>
              <a:rPr lang="en-US" dirty="0" smtClean="0"/>
              <a:t>("</a:t>
            </a:r>
            <a:r>
              <a:rPr lang="en-US" dirty="0" err="1" smtClean="0"/>
              <a:t>GO.db</a:t>
            </a:r>
            <a:r>
              <a:rPr lang="en-US" dirty="0" smtClean="0"/>
              <a:t>")</a:t>
            </a:r>
          </a:p>
          <a:p>
            <a:pPr lvl="1"/>
            <a:r>
              <a:rPr lang="en-US" dirty="0" err="1" smtClean="0"/>
              <a:t>biocLite</a:t>
            </a:r>
            <a:r>
              <a:rPr lang="en-US" dirty="0" smtClean="0"/>
              <a:t>("impute")</a:t>
            </a:r>
          </a:p>
          <a:p>
            <a:pPr lvl="1"/>
            <a:r>
              <a:rPr lang="en-US" dirty="0" err="1" smtClean="0"/>
              <a:t>biocLite</a:t>
            </a:r>
            <a:r>
              <a:rPr lang="en-US" dirty="0" smtClean="0"/>
              <a:t>("</a:t>
            </a:r>
            <a:r>
              <a:rPr lang="en-US" dirty="0" err="1" smtClean="0"/>
              <a:t>preprocessCore</a:t>
            </a:r>
            <a:r>
              <a:rPr lang="en-US" dirty="0" smtClean="0"/>
              <a:t>")</a:t>
            </a:r>
          </a:p>
          <a:p>
            <a:pPr lvl="1"/>
            <a:r>
              <a:rPr lang="en-US" dirty="0" err="1" smtClean="0"/>
              <a:t>biocLite</a:t>
            </a:r>
            <a:r>
              <a:rPr lang="en-US" dirty="0" smtClean="0"/>
              <a:t>(“</a:t>
            </a:r>
            <a:r>
              <a:rPr lang="en-US" dirty="0" err="1" smtClean="0"/>
              <a:t>edgeR</a:t>
            </a:r>
            <a:r>
              <a:rPr lang="en-US" dirty="0" smtClean="0"/>
              <a:t>”)</a:t>
            </a:r>
          </a:p>
          <a:p>
            <a:pPr lvl="1"/>
            <a:r>
              <a:rPr lang="en-US" dirty="0" err="1"/>
              <a:t>i</a:t>
            </a:r>
            <a:r>
              <a:rPr lang="en-US" dirty="0" err="1" smtClean="0"/>
              <a:t>nstall.packages</a:t>
            </a:r>
            <a:r>
              <a:rPr lang="en-US" dirty="0" smtClean="0"/>
              <a:t>(“WGCNA”)</a:t>
            </a:r>
          </a:p>
          <a:p>
            <a:pPr lvl="1"/>
            <a:r>
              <a:rPr lang="en-US" dirty="0" err="1"/>
              <a:t>i</a:t>
            </a:r>
            <a:r>
              <a:rPr lang="en-US" dirty="0" err="1" smtClean="0"/>
              <a:t>nstall.packages</a:t>
            </a:r>
            <a:r>
              <a:rPr lang="en-US" dirty="0" smtClean="0"/>
              <a:t>(“</a:t>
            </a:r>
            <a:r>
              <a:rPr lang="en-US" dirty="0" err="1" smtClean="0"/>
              <a:t>flashClust</a:t>
            </a:r>
            <a:r>
              <a:rPr lang="en-US" dirty="0" smtClean="0"/>
              <a:t>”)</a:t>
            </a:r>
          </a:p>
          <a:p>
            <a:r>
              <a:rPr lang="en-US" dirty="0" smtClean="0"/>
              <a:t>Then, make sure </a:t>
            </a:r>
            <a:r>
              <a:rPr lang="en-US" smtClean="0"/>
              <a:t>the libraries are loaded </a:t>
            </a:r>
            <a:r>
              <a:rPr lang="en-US" dirty="0" smtClean="0"/>
              <a:t>(not needed for WGCNA to work, but needed for this script to create some of our figures/tables</a:t>
            </a:r>
          </a:p>
          <a:p>
            <a:pPr lvl="1"/>
            <a:r>
              <a:rPr lang="en-US" dirty="0" smtClean="0"/>
              <a:t>library(</a:t>
            </a:r>
            <a:r>
              <a:rPr lang="en-US" dirty="0" err="1" smtClean="0"/>
              <a:t>edgeR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library(WGCNA)</a:t>
            </a:r>
          </a:p>
          <a:p>
            <a:pPr lvl="1"/>
            <a:r>
              <a:rPr lang="en-US" dirty="0" smtClean="0"/>
              <a:t>library(</a:t>
            </a:r>
            <a:r>
              <a:rPr lang="en-US" dirty="0" err="1" smtClean="0"/>
              <a:t>flashClust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23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Figure 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345" y="1262206"/>
            <a:ext cx="5477309" cy="5466611"/>
          </a:xfrm>
        </p:spPr>
      </p:pic>
    </p:spTree>
    <p:extLst>
      <p:ext uri="{BB962C8B-B14F-4D97-AF65-F5344CB8AC3E}">
        <p14:creationId xmlns:p14="http://schemas.microsoft.com/office/powerpoint/2010/main" val="809593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Figure 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345" y="1262206"/>
            <a:ext cx="5477309" cy="5466611"/>
          </a:xfrm>
        </p:spPr>
      </p:pic>
    </p:spTree>
    <p:extLst>
      <p:ext uri="{BB962C8B-B14F-4D97-AF65-F5344CB8AC3E}">
        <p14:creationId xmlns:p14="http://schemas.microsoft.com/office/powerpoint/2010/main" val="2769187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Figure 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345" y="1243734"/>
            <a:ext cx="5477309" cy="5466611"/>
          </a:xfrm>
        </p:spPr>
      </p:pic>
    </p:spTree>
    <p:extLst>
      <p:ext uri="{BB962C8B-B14F-4D97-AF65-F5344CB8AC3E}">
        <p14:creationId xmlns:p14="http://schemas.microsoft.com/office/powerpoint/2010/main" val="2636605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Calculating Soft Threshold Power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400" y="1690688"/>
            <a:ext cx="4359853" cy="4351337"/>
          </a:xfrm>
        </p:spPr>
      </p:pic>
      <p:sp>
        <p:nvSpPr>
          <p:cNvPr id="5" name="TextBox 4"/>
          <p:cNvSpPr txBox="1"/>
          <p:nvPr/>
        </p:nvSpPr>
        <p:spPr>
          <a:xfrm>
            <a:off x="838200" y="1690688"/>
            <a:ext cx="45373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Soft threshold power </a:t>
            </a:r>
            <a:r>
              <a:rPr lang="el-GR" dirty="0" smtClean="0"/>
              <a:t>β</a:t>
            </a:r>
            <a:r>
              <a:rPr lang="en-US" dirty="0"/>
              <a:t> </a:t>
            </a:r>
            <a:r>
              <a:rPr lang="en-US" dirty="0" smtClean="0"/>
              <a:t>– a value meant to prevent information loss by preserving correlation information among genes.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Looking for balance between soft threshold value and r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Analagous</a:t>
            </a:r>
            <a:r>
              <a:rPr lang="en-US" dirty="0" smtClean="0"/>
              <a:t> to rarefaction curves in community-level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324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46653"/>
            <a:ext cx="10515600" cy="1325563"/>
          </a:xfrm>
        </p:spPr>
        <p:txBody>
          <a:bodyPr/>
          <a:lstStyle/>
          <a:p>
            <a:r>
              <a:rPr lang="en-US" dirty="0" smtClean="0"/>
              <a:t>Creating Figure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NOTE: From this point on, everyone will have slightly different results, because a lot of these calculations are done through resampling, which will slightly differ every time you run it, and on every different computer.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242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While we’re waiting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Some variations of module detection you can play around with</a:t>
            </a:r>
          </a:p>
          <a:p>
            <a:pPr lvl="1"/>
            <a:r>
              <a:rPr lang="en-US" dirty="0" smtClean="0"/>
              <a:t>Automatic module detection- most straightforward, but uses a lot of RAM</a:t>
            </a:r>
          </a:p>
          <a:p>
            <a:pPr lvl="1"/>
            <a:r>
              <a:rPr lang="en-US" dirty="0" err="1" smtClean="0"/>
              <a:t>Blockwise</a:t>
            </a:r>
            <a:r>
              <a:rPr lang="en-US" dirty="0" smtClean="0"/>
              <a:t> module detection- Customizable for personal (non-cluster) analyses. Breaks data sets into manageable sizes based on the amount of memory you are willing to use</a:t>
            </a:r>
          </a:p>
          <a:p>
            <a:pPr lvl="1"/>
            <a:r>
              <a:rPr lang="en-US" dirty="0" smtClean="0"/>
              <a:t>Manual, stepwise module detection- most customizable overall, but pretty complicated</a:t>
            </a:r>
          </a:p>
          <a:p>
            <a:pPr lvl="1"/>
            <a:r>
              <a:rPr lang="en-US" dirty="0" smtClean="0"/>
              <a:t>All modes generate fairly similar results</a:t>
            </a:r>
          </a:p>
          <a:p>
            <a:r>
              <a:rPr lang="en-US" dirty="0" smtClean="0"/>
              <a:t>Some parameters to keep in mind:</a:t>
            </a:r>
          </a:p>
          <a:p>
            <a:pPr lvl="1"/>
            <a:r>
              <a:rPr lang="en-US" dirty="0" err="1" smtClean="0"/>
              <a:t>networkType</a:t>
            </a:r>
            <a:r>
              <a:rPr lang="en-US" dirty="0" smtClean="0"/>
              <a:t> – signed or unsigned?</a:t>
            </a:r>
          </a:p>
          <a:p>
            <a:pPr lvl="1"/>
            <a:r>
              <a:rPr lang="en-US" dirty="0" err="1" smtClean="0"/>
              <a:t>mergecutHeight</a:t>
            </a:r>
            <a:r>
              <a:rPr lang="en-US" dirty="0" smtClean="0"/>
              <a:t>- defines the threshold of similarity in which two or more modules will be merged together in the end.</a:t>
            </a:r>
          </a:p>
          <a:p>
            <a:pPr lvl="1"/>
            <a:r>
              <a:rPr lang="en-US" dirty="0" err="1" smtClean="0"/>
              <a:t>minkMEtoStay</a:t>
            </a:r>
            <a:r>
              <a:rPr lang="en-US" dirty="0" smtClean="0"/>
              <a:t>- defines the minimum </a:t>
            </a:r>
            <a:r>
              <a:rPr lang="en-US" dirty="0" err="1" smtClean="0"/>
              <a:t>kME</a:t>
            </a:r>
            <a:r>
              <a:rPr lang="en-US" dirty="0" smtClean="0"/>
              <a:t>, or module membership value, needed for a gene to be assigned to a given module. If below this level, the gene will be unassigned. Can be a means of increasing statistical power if you have low sample sizes.</a:t>
            </a:r>
          </a:p>
          <a:p>
            <a:pPr lvl="1"/>
            <a:r>
              <a:rPr lang="en-US" dirty="0" err="1" smtClean="0"/>
              <a:t>minModuleSize</a:t>
            </a:r>
            <a:r>
              <a:rPr lang="en-US" dirty="0" smtClean="0"/>
              <a:t>- sets the lower limit number of genes that constitute a module.</a:t>
            </a:r>
          </a:p>
          <a:p>
            <a:pPr lvl="1"/>
            <a:r>
              <a:rPr lang="en-US" dirty="0" err="1" smtClean="0"/>
              <a:t>maxBlockSize</a:t>
            </a:r>
            <a:r>
              <a:rPr lang="en-US" dirty="0" smtClean="0"/>
              <a:t>- when using </a:t>
            </a:r>
            <a:r>
              <a:rPr lang="en-US" dirty="0" err="1" smtClean="0"/>
              <a:t>blockwise</a:t>
            </a:r>
            <a:r>
              <a:rPr lang="en-US" dirty="0" smtClean="0"/>
              <a:t> module detection, defines the number of blocks to break your data set into (we’ll set ours to 9000)</a:t>
            </a:r>
          </a:p>
          <a:p>
            <a:pPr lvl="2"/>
            <a:r>
              <a:rPr lang="en-US" dirty="0" smtClean="0"/>
              <a:t>Just as a rough example, my full data set (36 samples, ~18000 genes) could be run on a 8GB RAM in 2 blocks</a:t>
            </a:r>
          </a:p>
          <a:p>
            <a:r>
              <a:rPr lang="en-US" dirty="0" smtClean="0"/>
              <a:t>Try changing these parameters one at a time (on your own time </a:t>
            </a:r>
            <a:r>
              <a:rPr lang="en-US" dirty="0" smtClean="0">
                <a:sym typeface="Wingdings" panose="05000000000000000000" pitchFamily="2" charset="2"/>
              </a:rPr>
              <a:t>) to see how it affects number and size of modules.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387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1099</Words>
  <Application>Microsoft Office PowerPoint</Application>
  <PresentationFormat>Widescreen</PresentationFormat>
  <Paragraphs>87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WGCNA tutorial: incorporating interactions among genes into differential gene expression analysis</vt:lpstr>
      <vt:lpstr>WGCNA: what is it??</vt:lpstr>
      <vt:lpstr>Packages to install once</vt:lpstr>
      <vt:lpstr>Figure 1</vt:lpstr>
      <vt:lpstr>Figure 1</vt:lpstr>
      <vt:lpstr>Figure 1</vt:lpstr>
      <vt:lpstr>Calculating Soft Threshold Power</vt:lpstr>
      <vt:lpstr>Creating Figure 2</vt:lpstr>
      <vt:lpstr>While we’re waiting</vt:lpstr>
      <vt:lpstr>Figure 2</vt:lpstr>
      <vt:lpstr>Figure 3</vt:lpstr>
      <vt:lpstr>Figure 4</vt:lpstr>
      <vt:lpstr>Output file containing module membership for every gene, and its relative correlation with a given treatment</vt:lpstr>
      <vt:lpstr>Let’s ask David (if there’s time…)!</vt:lpstr>
    </vt:vector>
  </TitlesOfParts>
  <Company>Texas A&amp;M - Agriculture &amp; Life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Delclos, Pablo J</dc:creator>
  <cp:lastModifiedBy>Delclos, Pablo J</cp:lastModifiedBy>
  <cp:revision>31</cp:revision>
  <dcterms:created xsi:type="dcterms:W3CDTF">2018-08-20T15:37:12Z</dcterms:created>
  <dcterms:modified xsi:type="dcterms:W3CDTF">2018-08-23T14:39:46Z</dcterms:modified>
</cp:coreProperties>
</file>